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6" r:id="rId4"/>
    <p:sldId id="275" r:id="rId5"/>
    <p:sldId id="270" r:id="rId6"/>
    <p:sldId id="271" r:id="rId7"/>
    <p:sldId id="277" r:id="rId8"/>
    <p:sldId id="258" r:id="rId9"/>
    <p:sldId id="259" r:id="rId10"/>
    <p:sldId id="260" r:id="rId11"/>
    <p:sldId id="263" r:id="rId12"/>
    <p:sldId id="262" r:id="rId13"/>
    <p:sldId id="274" r:id="rId14"/>
    <p:sldId id="273" r:id="rId15"/>
    <p:sldId id="261" r:id="rId16"/>
    <p:sldId id="278" r:id="rId17"/>
    <p:sldId id="280" r:id="rId18"/>
    <p:sldId id="265" r:id="rId19"/>
    <p:sldId id="279" r:id="rId20"/>
    <p:sldId id="276" r:id="rId21"/>
    <p:sldId id="281" r:id="rId22"/>
    <p:sldId id="264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6"/>
    <p:restoredTop sz="78485"/>
  </p:normalViewPr>
  <p:slideViewPr>
    <p:cSldViewPr snapToGrid="0">
      <p:cViewPr varScale="1">
        <p:scale>
          <a:sx n="100" d="100"/>
          <a:sy n="100" d="100"/>
        </p:scale>
        <p:origin x="16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2A6D8-A80C-E948-964A-6A7DF1B92458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C20A2-6992-9940-83BE-261E015ED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1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Emad </a:t>
            </a:r>
            <a:r>
              <a:rPr lang="en-US" dirty="0" err="1"/>
              <a:t>Mostaque</a:t>
            </a:r>
            <a:r>
              <a:rPr lang="en-US" dirty="0"/>
              <a:t> – Founder Stability AI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Spent $600K of 10MM seed training</a:t>
            </a:r>
          </a:p>
          <a:p>
            <a:r>
              <a:rPr lang="en-US" dirty="0"/>
              <a:t>“We figured out how to make humans scale”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24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 to Pix2Pix where we learn representation in 1 direction</a:t>
            </a:r>
          </a:p>
          <a:p>
            <a:r>
              <a:rPr lang="en-US" dirty="0"/>
              <a:t>  </a:t>
            </a:r>
            <a:r>
              <a:rPr lang="en-US" dirty="0" err="1"/>
              <a:t>CycleGAN</a:t>
            </a:r>
            <a:r>
              <a:rPr lang="en-US" dirty="0"/>
              <a:t> Maps A-&gt;B and B-&gt; A</a:t>
            </a:r>
          </a:p>
          <a:p>
            <a:r>
              <a:rPr lang="en-US" dirty="0"/>
              <a:t>  Operates on </a:t>
            </a:r>
            <a:r>
              <a:rPr lang="en-US" dirty="0" err="1"/>
              <a:t>UnPaired</a:t>
            </a:r>
            <a:r>
              <a:rPr lang="en-US" dirty="0"/>
              <a:t> Images (We don't need labeled data)!!!</a:t>
            </a:r>
          </a:p>
          <a:p>
            <a:r>
              <a:rPr lang="en-US" dirty="0"/>
              <a:t>Note: Zhu &amp; Isola -- Authors of Pix2Pix</a:t>
            </a:r>
          </a:p>
          <a:p>
            <a:r>
              <a:rPr lang="en-US" dirty="0"/>
              <a:t>Think of the paper as an unsupervised improvement!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02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VQGAN - Vector Quantized (Hear Quantization -- Think Hashing)</a:t>
            </a:r>
          </a:p>
          <a:p>
            <a:r>
              <a:rPr lang="en-US" dirty="0"/>
              <a:t>Codebook - These are "patches" or hashes</a:t>
            </a:r>
          </a:p>
          <a:p>
            <a:r>
              <a:rPr lang="en-US" dirty="0"/>
              <a:t>Prior Work Comparison DF-GAN</a:t>
            </a:r>
          </a:p>
          <a:p>
            <a:r>
              <a:rPr lang="en-US" dirty="0"/>
              <a:t> -- Simple &amp; Effective Baseline for Text-To-Image Synthesis</a:t>
            </a:r>
          </a:p>
          <a:p>
            <a:r>
              <a:rPr lang="en-US" dirty="0"/>
              <a:t>    MS-COCO - Image Segmentation &amp; Captioning Dataset</a:t>
            </a:r>
          </a:p>
          <a:p>
            <a:r>
              <a:rPr lang="en-US" dirty="0"/>
              <a:t>Names on the Paper (</a:t>
            </a:r>
            <a:r>
              <a:rPr lang="en-US" dirty="0" err="1"/>
              <a:t>Sutskever</a:t>
            </a:r>
            <a:r>
              <a:rPr lang="en-US" dirty="0"/>
              <a:t>, Radford)...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18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CLIP - Contrastive Language - Image Pre-training</a:t>
            </a:r>
          </a:p>
          <a:p>
            <a:r>
              <a:rPr lang="en-US" dirty="0"/>
              <a:t>Train on image - text pairs</a:t>
            </a:r>
          </a:p>
          <a:p>
            <a:r>
              <a:rPr lang="en-US" dirty="0"/>
              <a:t>Predict the most relevant text snip </a:t>
            </a:r>
            <a:r>
              <a:rPr lang="en-US" dirty="0" err="1"/>
              <a:t>fiven</a:t>
            </a:r>
            <a:r>
              <a:rPr lang="en-US" dirty="0"/>
              <a:t> an image without optimizing for the task!</a:t>
            </a:r>
          </a:p>
          <a:p>
            <a:r>
              <a:rPr lang="en-US" dirty="0"/>
              <a:t>CLIP == Performance of ResNet50 on ImageNet (Zero Shot) -- No labels</a:t>
            </a:r>
          </a:p>
          <a:p>
            <a:endParaRPr lang="en-US" dirty="0"/>
          </a:p>
          <a:p>
            <a:r>
              <a:rPr lang="en-US" dirty="0"/>
              <a:t>Image Encoder = Resnet50</a:t>
            </a:r>
          </a:p>
          <a:p>
            <a:r>
              <a:rPr lang="en-US" dirty="0"/>
              <a:t>Text Encoder - CBOW or Transformer (GPT-2/3)</a:t>
            </a:r>
          </a:p>
          <a:p>
            <a:endParaRPr lang="en-US" dirty="0"/>
          </a:p>
          <a:p>
            <a:r>
              <a:rPr lang="en-US" dirty="0"/>
              <a:t>Large Dataset 400 Million Images (Alt 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7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Text-Guided Diffusion Model for more photo realism</a:t>
            </a:r>
          </a:p>
          <a:p>
            <a:r>
              <a:rPr lang="en-US" dirty="0"/>
              <a:t>Uses text encoder to condition on Nat Lang Descriptions</a:t>
            </a:r>
          </a:p>
          <a:p>
            <a:r>
              <a:rPr lang="en-US" dirty="0"/>
              <a:t>Model achieves editing capabilities, zero shot generation, fine-tuned for inpainting</a:t>
            </a:r>
          </a:p>
          <a:p>
            <a:r>
              <a:rPr lang="en-US" dirty="0"/>
              <a:t>Uses diffusion models explores</a:t>
            </a:r>
          </a:p>
          <a:p>
            <a:r>
              <a:rPr lang="en-US" dirty="0"/>
              <a:t>  * Guided diffusion – Improve sample quality vs diversity (Class conditional diffusion model)</a:t>
            </a:r>
          </a:p>
          <a:p>
            <a:r>
              <a:rPr lang="en-US" dirty="0"/>
              <a:t>  * CLIP guidance – Score how close an image and description is (replace classifier with CLIP)</a:t>
            </a:r>
          </a:p>
          <a:p>
            <a:r>
              <a:rPr lang="en-US" dirty="0"/>
              <a:t>  * Classifier-Free Guidance – No separate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65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text-to-image</a:t>
            </a:r>
          </a:p>
          <a:p>
            <a:r>
              <a:rPr lang="en-US" dirty="0"/>
              <a:t>Generate a CLIP image embedding</a:t>
            </a:r>
          </a:p>
          <a:p>
            <a:r>
              <a:rPr lang="en-US" dirty="0"/>
              <a:t>Decoder creates / generates image conditioned on image embedding “unclip”</a:t>
            </a:r>
          </a:p>
          <a:p>
            <a:r>
              <a:rPr lang="en-US" dirty="0"/>
              <a:t>Diffusion is used for the decoder (i.e. Diffusion Prior)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44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COCO-FID --&gt; </a:t>
            </a:r>
            <a:r>
              <a:rPr lang="en-US" dirty="0" err="1"/>
              <a:t>Frechet</a:t>
            </a:r>
            <a:r>
              <a:rPr lang="en-US" dirty="0"/>
              <a:t> Inception Distance (Evaluation Metric for GANS)</a:t>
            </a:r>
          </a:p>
          <a:p>
            <a:r>
              <a:rPr lang="en-US" dirty="0"/>
              <a:t>  Distance between 2 distributions of images - measure quality of generative AI)</a:t>
            </a:r>
          </a:p>
          <a:p>
            <a:r>
              <a:rPr lang="en-US" dirty="0"/>
              <a:t>T5 -&gt; It's Google</a:t>
            </a:r>
          </a:p>
          <a:p>
            <a:endParaRPr lang="en-US" dirty="0"/>
          </a:p>
          <a:p>
            <a:r>
              <a:rPr lang="en-US" dirty="0"/>
              <a:t>Scores</a:t>
            </a:r>
          </a:p>
          <a:p>
            <a:r>
              <a:rPr lang="en-US" dirty="0"/>
              <a:t>* Supervised vs Unsupervised</a:t>
            </a:r>
          </a:p>
          <a:p>
            <a:r>
              <a:rPr lang="en-US" dirty="0"/>
              <a:t>* </a:t>
            </a:r>
            <a:r>
              <a:rPr lang="en-US" dirty="0" err="1"/>
              <a:t>AttnGAN</a:t>
            </a:r>
            <a:r>
              <a:rPr lang="en-US" dirty="0"/>
              <a:t> (Old -- Beginning of the Deck) -&gt; Pretty Good by the end</a:t>
            </a:r>
          </a:p>
          <a:p>
            <a:r>
              <a:rPr lang="en-US" dirty="0"/>
              <a:t>* DF-GAN --&gt; DALLE --&gt; GLIDE --&gt; DALLE2 --&gt; </a:t>
            </a:r>
            <a:r>
              <a:rPr lang="en-US" dirty="0" err="1"/>
              <a:t>Imagegen</a:t>
            </a:r>
            <a:r>
              <a:rPr lang="en-US" dirty="0"/>
              <a:t>)</a:t>
            </a:r>
          </a:p>
          <a:p>
            <a:r>
              <a:rPr lang="en-US" dirty="0"/>
              <a:t>* Remarkable --&gt; Imagen (outperforms Supervised)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= Ilya </a:t>
            </a:r>
            <a:r>
              <a:rPr lang="en-US" dirty="0" err="1"/>
              <a:t>Sutskever</a:t>
            </a:r>
            <a:r>
              <a:rPr lang="en-US" dirty="0"/>
              <a:t> - Alex Hinton - Toronto Labs - ImageNet 2012</a:t>
            </a:r>
          </a:p>
          <a:p>
            <a:r>
              <a:rPr lang="en-US" dirty="0"/>
              <a:t>VGG16 - Smaller Receptive (3x3 - Stride 1)</a:t>
            </a:r>
          </a:p>
          <a:p>
            <a:r>
              <a:rPr lang="en-US" dirty="0" err="1"/>
              <a:t>ResNet</a:t>
            </a:r>
            <a:r>
              <a:rPr lang="en-US" dirty="0"/>
              <a:t> - Identity Connections - Key to very deep, 1D Conv</a:t>
            </a:r>
          </a:p>
          <a:p>
            <a:r>
              <a:rPr lang="en-US" dirty="0"/>
              <a:t>Inception - Multiple receptive fields -- Inception Trains as fast as </a:t>
            </a:r>
            <a:r>
              <a:rPr lang="en-US" dirty="0" err="1"/>
              <a:t>AlexNet</a:t>
            </a:r>
            <a:r>
              <a:rPr lang="en-US" dirty="0"/>
              <a:t> 1/10 Mem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44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Goodfellow </a:t>
            </a:r>
          </a:p>
          <a:p>
            <a:r>
              <a:rPr lang="en-US" dirty="0" err="1"/>
              <a:t>Schmidhuber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2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Cross Entropy</a:t>
            </a:r>
          </a:p>
          <a:p>
            <a:r>
              <a:rPr lang="en-US" dirty="0"/>
              <a:t>Real vs Fake</a:t>
            </a:r>
          </a:p>
          <a:p>
            <a:r>
              <a:rPr lang="en-US" dirty="0"/>
              <a:t>Train Discriminator (F, R)</a:t>
            </a:r>
          </a:p>
          <a:p>
            <a:r>
              <a:rPr lang="en-US" dirty="0"/>
              <a:t>Train Generator (</a:t>
            </a:r>
          </a:p>
          <a:p>
            <a:endParaRPr lang="en-US" dirty="0"/>
          </a:p>
          <a:p>
            <a:r>
              <a:rPr lang="en-US" dirty="0"/>
              <a:t>Training Challenges</a:t>
            </a:r>
          </a:p>
          <a:p>
            <a:r>
              <a:rPr lang="en-US" dirty="0"/>
              <a:t>Mode Collapse - All mass on 1 point</a:t>
            </a:r>
          </a:p>
          <a:p>
            <a:r>
              <a:rPr lang="en-US" dirty="0"/>
              <a:t>Oscillation - Large changes but not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4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Reducing Channels -- Increasing H &amp; W</a:t>
            </a:r>
          </a:p>
          <a:p>
            <a:r>
              <a:rPr lang="en-US" dirty="0"/>
              <a:t>Vector Math of Images!</a:t>
            </a:r>
          </a:p>
          <a:p>
            <a:r>
              <a:rPr lang="en-US" dirty="0"/>
              <a:t>Recommendations for Training Deep Conv GANs (Images)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6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WGAN - Tackle Vanishing Gradients</a:t>
            </a:r>
          </a:p>
          <a:p>
            <a:r>
              <a:rPr lang="en-US" dirty="0"/>
              <a:t>  Change from D&amp;G to Critic Loss Train Batches - Minimize Loss (Real - Fake)</a:t>
            </a:r>
          </a:p>
          <a:p>
            <a:r>
              <a:rPr lang="en-US" dirty="0"/>
              <a:t>  Change to -1 and 1 for labels</a:t>
            </a:r>
          </a:p>
          <a:p>
            <a:r>
              <a:rPr lang="en-US" dirty="0"/>
              <a:t>  Train critic multiple times for each update of Generator</a:t>
            </a:r>
          </a:p>
          <a:p>
            <a:r>
              <a:rPr lang="en-US" dirty="0"/>
              <a:t>  Clip weights (Sad)</a:t>
            </a:r>
          </a:p>
          <a:p>
            <a:r>
              <a:rPr lang="en-US" dirty="0"/>
              <a:t>Further Improvements Look at WGAN-GP (Gradient Penalty)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Drop </a:t>
            </a:r>
            <a:r>
              <a:rPr lang="en-US" dirty="0" err="1"/>
              <a:t>BatchNormalization</a:t>
            </a:r>
            <a:endParaRPr lang="en-US" dirty="0"/>
          </a:p>
          <a:p>
            <a:r>
              <a:rPr lang="en-US" dirty="0"/>
              <a:t>  Gradient Penalty</a:t>
            </a:r>
          </a:p>
          <a:p>
            <a:r>
              <a:rPr lang="en-US" dirty="0"/>
              <a:t>  Stop Clipping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96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Progressive Training - Intuition</a:t>
            </a:r>
          </a:p>
          <a:p>
            <a:r>
              <a:rPr lang="en-US" dirty="0"/>
              <a:t>Discriminator has it extremely easy (Fake v Real)</a:t>
            </a:r>
          </a:p>
          <a:p>
            <a:r>
              <a:rPr lang="en-US" dirty="0"/>
              <a:t>Put them on common ground (Get closer to Latent Space)</a:t>
            </a:r>
          </a:p>
          <a:p>
            <a:r>
              <a:rPr lang="en-US" dirty="0"/>
              <a:t>Expand gradually the Latent Space</a:t>
            </a:r>
          </a:p>
          <a:p>
            <a:r>
              <a:rPr lang="en-US" dirty="0"/>
              <a:t>Skip-Connection (Routing over an alpha parameter - Dynamic vs Static Graphs)</a:t>
            </a:r>
          </a:p>
          <a:p>
            <a:r>
              <a:rPr lang="en-US" dirty="0"/>
              <a:t>Images even more lifelike!!!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1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to Pixel Space &amp; Semantic Segmentation </a:t>
            </a:r>
          </a:p>
          <a:p>
            <a:r>
              <a:rPr lang="en-US" dirty="0"/>
              <a:t>Paper 2015</a:t>
            </a:r>
          </a:p>
          <a:p>
            <a:r>
              <a:rPr lang="en-US" dirty="0"/>
              <a:t>Bowl-Shaped Network -- Copy "across" Skip Connection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6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 Architecture</a:t>
            </a:r>
          </a:p>
          <a:p>
            <a:r>
              <a:rPr lang="en-US" dirty="0"/>
              <a:t>Style Transfer (Take reference to latent space)</a:t>
            </a:r>
          </a:p>
          <a:p>
            <a:r>
              <a:rPr lang="en-US" dirty="0"/>
              <a:t>Two architectural concepts:</a:t>
            </a:r>
          </a:p>
          <a:p>
            <a:r>
              <a:rPr lang="en-US" dirty="0"/>
              <a:t>  </a:t>
            </a:r>
            <a:r>
              <a:rPr lang="en-US" dirty="0" err="1"/>
              <a:t>UNet</a:t>
            </a:r>
            <a:r>
              <a:rPr lang="en-US" dirty="0"/>
              <a:t> - Generator -- Segmentation</a:t>
            </a:r>
          </a:p>
          <a:p>
            <a:r>
              <a:rPr lang="en-US" dirty="0"/>
              <a:t>  </a:t>
            </a:r>
            <a:r>
              <a:rPr lang="en-US" dirty="0" err="1"/>
              <a:t>PatchGAN</a:t>
            </a:r>
            <a:r>
              <a:rPr lang="en-US" dirty="0"/>
              <a:t> - </a:t>
            </a:r>
            <a:r>
              <a:rPr lang="en-US" dirty="0" err="1"/>
              <a:t>Disriminator</a:t>
            </a:r>
            <a:r>
              <a:rPr lang="en-US" dirty="0"/>
              <a:t> - </a:t>
            </a:r>
            <a:r>
              <a:rPr lang="en-US" dirty="0" err="1"/>
              <a:t>NxN</a:t>
            </a:r>
            <a:r>
              <a:rPr lang="en-US" dirty="0"/>
              <a:t> part of image is fake or real</a:t>
            </a:r>
          </a:p>
          <a:p>
            <a:r>
              <a:rPr lang="en-US" dirty="0" err="1"/>
              <a:t>PatchGAN</a:t>
            </a:r>
            <a:r>
              <a:rPr lang="en-US" dirty="0"/>
              <a:t> think form of style / texture loss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C20A2-6992-9940-83BE-261E015ED4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7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23DA-DA39-686D-FB76-561062D23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503D5-D6F9-888A-05F8-6CA863303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4FACE-D6A5-7577-1A91-FF78D434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FC600-63C1-D98A-A25C-7E29E63E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D5E7E-94EA-BD3D-CD5E-FB5A3337B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7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50A0-BE96-D2BB-3EDD-27BEAB8E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E02CC-D54D-84CD-AB1E-FA7FF074D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6CE1B-DCA8-BB86-4509-BA45D26F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57C4-7908-2391-4480-6413CC089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1ECBB-4481-E6AB-71C0-0CDFD17C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8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42B52-9E40-D3C8-DD44-3E5C4C34BF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0EB0F-CEFE-8736-1E3F-899996B23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5F2E8-BF6A-BD18-193E-16B753CB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192A4-35F4-B707-6CC5-A7DBFF38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7D7CD-5899-3C1C-D479-D1B141DE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8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73EF-87DD-AF46-CE03-40E4AF094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72D42-E1BE-8732-A074-04D32FF5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E115-2668-B7F1-6EDD-82610BF57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2C134-68CA-582B-45C2-BA6D2D94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2F842-E1F1-2D02-74EE-E39575CD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4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CCFA-1AD5-D056-3318-DFA0DC624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7D16E-FF92-823D-B684-61DC8DFB6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77A3A-2E14-C96F-A7C7-B6F091CF5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98ED-18E5-85E1-1625-0C45F1E3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C3EAE-B971-243C-5A4F-4623959B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0395-9910-DA48-E0CB-C6750416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97DC-FF23-2B10-5F00-34A1B8017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E3555-BBC9-7436-A89B-D4D6D0541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551E8-A19F-18CB-C46A-30B4E2B0A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7CA8F-5499-BDDC-48AC-C3AD6FFE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3B4BE-511D-FCEC-8E77-FFCEA073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BAF0-C6C0-EE05-2BC1-2531E6527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45EFD-3AA4-BA1C-5498-861A109CE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1B8E6-77F0-4822-E184-52146B640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255EB-84F4-151D-D847-F950F93DE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8157A5-4A91-FE31-EA21-81F6D5F7D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63823-5AFE-C27B-C5F6-A3D9F342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06B92-9765-8FB7-3DDE-023857C62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E0831F-A405-E9CD-67CE-9E02AD01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3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7FB-0606-575F-A30C-6CBC9E66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5CA8F-CBAC-986A-004E-60566E59C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286A6-0267-F7D4-6AF3-F92A2747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1AD19-451D-CF1B-2D39-1F4E8F49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4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BDE093-8082-A31A-6615-27C2FFFD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E03F8-848C-56CA-F4E1-D6F0E8D9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FAA78-CE5E-0441-832F-67B3B1D5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3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7ADB-EA73-D322-EA9C-0C0E6686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B1184-5C6C-CDC7-2F61-40B8BAC6D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B378A-5CE2-0C39-194D-6F39F4A88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D774E-9137-E6B9-A017-5841540E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B1868-384C-0FC7-9391-ED45183A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65B21-8C1B-8756-881C-09E6DD58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8FDD-0916-3DF9-F122-B198E3B0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29C85-3227-BA97-71BA-EFB57755C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62CE7-BB49-0C0C-D642-6EFF0FB60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14592-D780-44C8-88B2-9E751BC3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D0617-380D-AEDC-6C1B-3DF44929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24C82-7866-4231-4DF0-71D4BE64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CE403-726C-F001-F2F0-0C35D3667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6F4A-4551-7C18-E1B7-2D5D028BE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10E47-5587-6041-4179-DAEB14DEF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74093-6383-BC4D-B754-038D41D913CE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AD558-B1D4-AA1B-D0F5-3A3AF4F92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B0422-5D65-C394-A44C-5D97F3AF0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F069D-A44C-BB49-84C3-22DDCBE97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5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gif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8A1C-D9F2-B737-2135-4BA3ACB54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C76C3-7F15-5000-5C20-2CAB6F91D0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EA20-AF13-57F4-18E0-5A306797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782C-FD01-A9AC-FCA0-8FC76E4E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23A0E-E847-D195-CAC2-5B98164FD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53" y="221146"/>
            <a:ext cx="6172200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A47F4-2614-B3F6-667D-44B942A4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303" y="2308225"/>
            <a:ext cx="5080000" cy="359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BB933-D8D4-94F1-C1C4-BAA654FC1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47" y="1834667"/>
            <a:ext cx="6756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3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344C-6859-8BA5-0757-DF5EA7A3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F74561-399C-B9FF-6AA9-34FED85E2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5130" y="1027906"/>
            <a:ext cx="6959600" cy="195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17D07-33CF-F899-5927-551758577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26" y="2983706"/>
            <a:ext cx="720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33A08-68F5-6AEB-DCA5-6793C8954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526" y="3228695"/>
            <a:ext cx="4300872" cy="2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2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E7A1-F281-FC31-CB50-D18971E5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WambsGAN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D07BB-1834-4352-2888-746715D2B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Succession - Tom Wambsgans. Gregory Hirsch. #Succession | Facebook">
            <a:extLst>
              <a:ext uri="{FF2B5EF4-FFF2-40B4-BE49-F238E27FC236}">
                <a16:creationId xmlns:a16="http://schemas.microsoft.com/office/drawing/2014/main" id="{E0CEDC61-4B2D-F1AD-03C0-3D6A6F5D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16" y="1825625"/>
            <a:ext cx="3668367" cy="458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952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5334-E6EE-61A1-D2B9-21B926A0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- </a:t>
            </a:r>
            <a:r>
              <a:rPr lang="en-US" dirty="0" err="1"/>
              <a:t>UNet</a:t>
            </a:r>
            <a:endParaRPr lang="en-US" dirty="0"/>
          </a:p>
        </p:txBody>
      </p:sp>
      <p:pic>
        <p:nvPicPr>
          <p:cNvPr id="4098" name="Picture 2" descr="Convolutional Neural Networks enable efficient, accurate and fine-grained  segmentation of plant species and communities from high-resolution UAV  imagery | Scientific Reports">
            <a:extLst>
              <a:ext uri="{FF2B5EF4-FFF2-40B4-BE49-F238E27FC236}">
                <a16:creationId xmlns:a16="http://schemas.microsoft.com/office/drawing/2014/main" id="{4186BEDE-A7A8-A17C-3BAC-FC8F6AAC3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5" y="1828801"/>
            <a:ext cx="10935330" cy="433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3029B-91A5-6DF5-9526-A8D78004E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48445"/>
            <a:ext cx="6477000" cy="151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C8AB0-7B1A-6B41-B258-8DE7DD89D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73943"/>
            <a:ext cx="3657600" cy="11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3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Data flow of Pix2Pix in this research. | Download Scientific Diagram">
            <a:extLst>
              <a:ext uri="{FF2B5EF4-FFF2-40B4-BE49-F238E27FC236}">
                <a16:creationId xmlns:a16="http://schemas.microsoft.com/office/drawing/2014/main" id="{53163937-3A56-602F-76FD-E4E8A647ED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1304"/>
            <a:ext cx="9421847" cy="41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34E46-1CCF-BBFE-24A0-018B5119A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Pix2Pix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20976-A13A-EA69-05F4-D4384F05D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635" y="445741"/>
            <a:ext cx="6143762" cy="1244947"/>
          </a:xfrm>
          <a:prstGeom prst="rect">
            <a:avLst/>
          </a:prstGeom>
        </p:spPr>
      </p:pic>
      <p:pic>
        <p:nvPicPr>
          <p:cNvPr id="13314" name="Picture 2" descr="Pix2Pix is another good web tool for making horrifying autofill images -  The Verge">
            <a:extLst>
              <a:ext uri="{FF2B5EF4-FFF2-40B4-BE49-F238E27FC236}">
                <a16:creationId xmlns:a16="http://schemas.microsoft.com/office/drawing/2014/main" id="{D3799B3F-8F56-2C92-67E2-7EA57287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599" y="4422912"/>
            <a:ext cx="4326225" cy="243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36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he architecture of (a) pix2pix and (b) CycleGAN. (a) pix2pix requires... |  Download Scientific Diagram">
            <a:extLst>
              <a:ext uri="{FF2B5EF4-FFF2-40B4-BE49-F238E27FC236}">
                <a16:creationId xmlns:a16="http://schemas.microsoft.com/office/drawing/2014/main" id="{65526FA4-8499-030C-A84D-C3A564E2E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09" y="2206625"/>
            <a:ext cx="8664855" cy="3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84710-1CF5-C476-8726-B13EC77E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46C76-9FC8-1F17-4C18-5E64D98D7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36" y="365125"/>
            <a:ext cx="7251700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7114E-5F16-27AE-C60E-48F5AD8A2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6" y="3800475"/>
            <a:ext cx="4635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9ABF-0C81-8E38-DFC2-68E246A1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A6738-3F6B-302A-2995-3E6E53FE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168" y="178338"/>
            <a:ext cx="6917980" cy="1512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4FCBD-79E6-8B7D-0C56-CFBCF3F8A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8469"/>
            <a:ext cx="7772400" cy="3192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F7B8B-773D-D917-EB92-285CA2CB6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105" y="2097156"/>
            <a:ext cx="4100561" cy="415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10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CF88-9338-0367-E085-7E8DEED8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</a:t>
            </a:r>
          </a:p>
        </p:txBody>
      </p:sp>
      <p:pic>
        <p:nvPicPr>
          <p:cNvPr id="15362" name="Picture 2" descr="The recent rise of diffusion-based models - deepsense.ai">
            <a:extLst>
              <a:ext uri="{FF2B5EF4-FFF2-40B4-BE49-F238E27FC236}">
                <a16:creationId xmlns:a16="http://schemas.microsoft.com/office/drawing/2014/main" id="{0E73E8F7-F118-439C-F860-6F072FD7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4" y="2658718"/>
            <a:ext cx="6553200" cy="410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enerating and editing photorealistic images from text-prompts using  OpenAI's GLIDE">
            <a:extLst>
              <a:ext uri="{FF2B5EF4-FFF2-40B4-BE49-F238E27FC236}">
                <a16:creationId xmlns:a16="http://schemas.microsoft.com/office/drawing/2014/main" id="{5C5467BE-4EAF-73BE-AB64-7EC9EAA4B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61" y="1249431"/>
            <a:ext cx="705144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49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6994-A91D-71FB-E2B1-BEC1BA06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</a:t>
            </a:r>
          </a:p>
        </p:txBody>
      </p:sp>
      <p:pic>
        <p:nvPicPr>
          <p:cNvPr id="11266" name="Picture 2" descr="A quick overview of GLIDE | Minibatch AI">
            <a:extLst>
              <a:ext uri="{FF2B5EF4-FFF2-40B4-BE49-F238E27FC236}">
                <a16:creationId xmlns:a16="http://schemas.microsoft.com/office/drawing/2014/main" id="{D20E2E33-8EE6-FD12-0BFC-80A3154B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6299"/>
            <a:ext cx="12192000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F6BBC8-B36E-55D0-28A8-3D761F860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835" y="0"/>
            <a:ext cx="7772400" cy="17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96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C855-1FB2-F970-C317-B2CA52ED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065F82-2847-DE79-903A-06C2B788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3042" y="365125"/>
            <a:ext cx="5504324" cy="1325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28C02-A0AC-19DA-17C6-E3C3094A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34" y="1235212"/>
            <a:ext cx="6596007" cy="1325748"/>
          </a:xfrm>
          <a:prstGeom prst="rect">
            <a:avLst/>
          </a:prstGeom>
        </p:spPr>
      </p:pic>
      <p:pic>
        <p:nvPicPr>
          <p:cNvPr id="16390" name="Picture 6" descr="Making stable diffusion 25% faster using TensorRT">
            <a:extLst>
              <a:ext uri="{FF2B5EF4-FFF2-40B4-BE49-F238E27FC236}">
                <a16:creationId xmlns:a16="http://schemas.microsoft.com/office/drawing/2014/main" id="{88EF9702-B848-E7DD-3F1E-FF342766C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82" y="2898754"/>
            <a:ext cx="3578654" cy="35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E25B0-6E7A-6CCA-3761-109A051BE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385" y="2397211"/>
            <a:ext cx="5715671" cy="43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2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B432-596C-1270-1FEE-9BBD3778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93DDCE-AD10-A6DB-8240-32E9781D6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6912" y="1690688"/>
            <a:ext cx="7287230" cy="1544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132D-F266-6EFA-2E7B-4171B383F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19261"/>
            <a:ext cx="5203214" cy="2562777"/>
          </a:xfrm>
          <a:prstGeom prst="rect">
            <a:avLst/>
          </a:prstGeom>
        </p:spPr>
      </p:pic>
      <p:pic>
        <p:nvPicPr>
          <p:cNvPr id="6146" name="Picture 2" descr="Stable Diffusion - Wikipedia">
            <a:extLst>
              <a:ext uri="{FF2B5EF4-FFF2-40B4-BE49-F238E27FC236}">
                <a16:creationId xmlns:a16="http://schemas.microsoft.com/office/drawing/2014/main" id="{7DB6D705-5407-A3BB-61CF-4F83763E2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51" y="3416714"/>
            <a:ext cx="3076161" cy="307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233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6BB8-6A5E-54BD-ACAE-85A87059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Work Sans" panose="020F0502020204030204" pitchFamily="34" charset="0"/>
              </a:rPr>
              <a:t>DALL-E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BEFF2-132B-34A2-D56E-96974E88D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6" y="2366147"/>
            <a:ext cx="7772400" cy="3270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2608E-FD8D-85F8-7A89-A1A1A936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80" y="0"/>
            <a:ext cx="5106780" cy="24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34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5C4B-6CEC-7FDD-C3BF-97A24B53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20288-088C-3AC4-9B04-3CFBB2398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889" y="159025"/>
            <a:ext cx="5566311" cy="2086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2BB2CD-F068-0CBC-8A94-31293A8C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60" y="1550505"/>
            <a:ext cx="2711115" cy="5029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902B4-59D4-1E8C-575B-48B32DA13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928" y="2306844"/>
            <a:ext cx="4776231" cy="4308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AB55A-9F18-1C10-F6E5-45BCF00C5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786" y="1690688"/>
            <a:ext cx="306120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3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E806-30DF-2E67-D066-6A1F69F3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1459E9-D173-05C9-7371-0D1508DB0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04" y="1648993"/>
            <a:ext cx="8471601" cy="424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E7CC7-88C8-C387-50E4-250CBAD1D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340" y="197724"/>
            <a:ext cx="6096000" cy="8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37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642C-918B-AF18-F7E3-F79B0BB9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– Getty vs Stable Diffusion</a:t>
            </a:r>
          </a:p>
        </p:txBody>
      </p:sp>
      <p:pic>
        <p:nvPicPr>
          <p:cNvPr id="1026" name="Picture 2" descr="An AI-generated image shows a mob of people rushing towards the camera. The image is black and white and shows a blurred, garbled version of Getty Images’ watermark in the bottom-right corner.">
            <a:extLst>
              <a:ext uri="{FF2B5EF4-FFF2-40B4-BE49-F238E27FC236}">
                <a16:creationId xmlns:a16="http://schemas.microsoft.com/office/drawing/2014/main" id="{4092B860-3E06-D4F7-8ECF-E9314BE868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3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D3C3-5EBB-DBB1-4045-7D8A250C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pic>
        <p:nvPicPr>
          <p:cNvPr id="3074" name="Picture 2" descr="6 basic things to know about Convolution | by Madhushree Basavarajaiah |  Medium">
            <a:extLst>
              <a:ext uri="{FF2B5EF4-FFF2-40B4-BE49-F238E27FC236}">
                <a16:creationId xmlns:a16="http://schemas.microsoft.com/office/drawing/2014/main" id="{E34A4312-A89B-FBFD-55B7-D13809F19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87" y="36333"/>
            <a:ext cx="4977714" cy="384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8E1391DA-E433-3F71-BE97-5F3B399F6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69" y="3771178"/>
            <a:ext cx="8447902" cy="285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utorial 1: Image Filtering">
            <a:extLst>
              <a:ext uri="{FF2B5EF4-FFF2-40B4-BE49-F238E27FC236}">
                <a16:creationId xmlns:a16="http://schemas.microsoft.com/office/drawing/2014/main" id="{8391D4D4-A2BF-49A4-AA0E-039712DE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22" y="1378522"/>
            <a:ext cx="4977713" cy="205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88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637385E6-47E9-51CD-0970-4F719F7F5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96" y="3857818"/>
            <a:ext cx="5165626" cy="289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0E9B8-9F3D-AF3B-850A-8B6CDCC2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+ VGG16 + </a:t>
            </a:r>
            <a:r>
              <a:rPr lang="en-US" dirty="0" err="1"/>
              <a:t>ResNet</a:t>
            </a:r>
            <a:r>
              <a:rPr lang="en-US" dirty="0"/>
              <a:t> + Inception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503E4FC-8CB2-4145-1713-FA387AD819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30" y="1690688"/>
            <a:ext cx="5215337" cy="19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4937B9D-D248-ED2C-649A-BC54326B2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70" y="1268110"/>
            <a:ext cx="5293139" cy="297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96D133D-90B9-FA5D-5FA1-6CDEF991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84" y="4247391"/>
            <a:ext cx="3895016" cy="224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5916F639-DAD1-CFB9-64D0-750D250FC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770" y="2943418"/>
            <a:ext cx="889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59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39FA-CB43-2914-40D0-926654E4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99EA5F-89D9-A6F2-7472-0FFADB7FF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296" y="1640992"/>
            <a:ext cx="5905500" cy="1892300"/>
          </a:xfrm>
          <a:prstGeom prst="rect">
            <a:avLst/>
          </a:prstGeom>
        </p:spPr>
      </p:pic>
      <p:pic>
        <p:nvPicPr>
          <p:cNvPr id="7170" name="Picture 2" descr="How to Implement Convolutional Autoencoder in PyTorch with CUDA">
            <a:extLst>
              <a:ext uri="{FF2B5EF4-FFF2-40B4-BE49-F238E27FC236}">
                <a16:creationId xmlns:a16="http://schemas.microsoft.com/office/drawing/2014/main" id="{99B2FAE1-A227-D6B7-FC3B-9783930F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05" y="3533292"/>
            <a:ext cx="8738773" cy="31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CD489-0330-5B32-BACC-388E3518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796" y="626166"/>
            <a:ext cx="5232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0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9DCA-EE8F-BAFA-5C5C-2DCA11AB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8194" name="Picture 2" descr="Image Generation Using Variational Autoencoder - With Code - Part 2 |  Dockship.io">
            <a:extLst>
              <a:ext uri="{FF2B5EF4-FFF2-40B4-BE49-F238E27FC236}">
                <a16:creationId xmlns:a16="http://schemas.microsoft.com/office/drawing/2014/main" id="{5178E3EA-66A4-9291-D196-FD1E92AA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078" y="5202367"/>
            <a:ext cx="10114722" cy="97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chine learning - VAE: why we do not sample again after decoding and  before reconstruction loss? - Cross Validated">
            <a:extLst>
              <a:ext uri="{FF2B5EF4-FFF2-40B4-BE49-F238E27FC236}">
                <a16:creationId xmlns:a16="http://schemas.microsoft.com/office/drawing/2014/main" id="{B815725C-9BA1-2945-9ED8-EDE8509B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17" y="1340573"/>
            <a:ext cx="7325139" cy="393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3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265B-8784-8314-5E8D-43055D072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BAF7B-6422-1C3F-FBA5-800096E4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42" y="213726"/>
            <a:ext cx="6166057" cy="1628360"/>
          </a:xfrm>
          <a:prstGeom prst="rect">
            <a:avLst/>
          </a:prstGeom>
        </p:spPr>
      </p:pic>
      <p:pic>
        <p:nvPicPr>
          <p:cNvPr id="9218" name="Picture 2" descr="A conditional GAN-based approach for enhancing transfer learning  performance in few-shot HCR tasks | Scientific Reports">
            <a:extLst>
              <a:ext uri="{FF2B5EF4-FFF2-40B4-BE49-F238E27FC236}">
                <a16:creationId xmlns:a16="http://schemas.microsoft.com/office/drawing/2014/main" id="{544C7B71-1CBD-FE36-5A67-422ECB9D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842"/>
            <a:ext cx="7375140" cy="34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F9A8C-5DC0-DA5C-C546-5B328E9AD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140" y="3079854"/>
            <a:ext cx="4796193" cy="34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7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265B-8784-8314-5E8D-43055D072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BAF7B-6422-1C3F-FBA5-800096E4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42" y="213726"/>
            <a:ext cx="6166057" cy="1628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99CF3-A773-4EF6-043D-F43080C02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11" y="1993485"/>
            <a:ext cx="6636680" cy="4278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8C8CF-1C0B-5D5D-925E-9B44FFEA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264" y="2745044"/>
            <a:ext cx="5225535" cy="27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7143-7BF3-98E3-DDA6-78BB8FA8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F71B6-E740-7AE1-FCAE-2441AAFB7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408" y="1760262"/>
            <a:ext cx="7010400" cy="292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3FAEDD-E326-4730-04A5-0CF9B8514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358" y="365125"/>
            <a:ext cx="4856696" cy="2540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97E89-D85A-6BED-FB0F-D617922F0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58" y="4575175"/>
            <a:ext cx="71755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80528-DFDA-FEE5-6C25-3362C26B3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799" y="3305037"/>
            <a:ext cx="4952255" cy="25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2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11436</TotalTime>
  <Words>703</Words>
  <Application>Microsoft Macintosh PowerPoint</Application>
  <PresentationFormat>Widescreen</PresentationFormat>
  <Paragraphs>122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Work Sans</vt:lpstr>
      <vt:lpstr>Office Theme</vt:lpstr>
      <vt:lpstr>Stable Diffusion</vt:lpstr>
      <vt:lpstr>Stable Diffusion</vt:lpstr>
      <vt:lpstr>Convolutions</vt:lpstr>
      <vt:lpstr>AlexNet + VGG16 + ResNet + Inception</vt:lpstr>
      <vt:lpstr>AutoEncoder</vt:lpstr>
      <vt:lpstr>Variational AutoEncoder</vt:lpstr>
      <vt:lpstr>GAN</vt:lpstr>
      <vt:lpstr>GAN</vt:lpstr>
      <vt:lpstr>DCGAN</vt:lpstr>
      <vt:lpstr>WGAN</vt:lpstr>
      <vt:lpstr>ProGAN</vt:lpstr>
      <vt:lpstr>WambsGAN</vt:lpstr>
      <vt:lpstr>Segmentation - UNet</vt:lpstr>
      <vt:lpstr>Pix2Pix</vt:lpstr>
      <vt:lpstr>CycleGAN</vt:lpstr>
      <vt:lpstr>DALL-E 1</vt:lpstr>
      <vt:lpstr>Diffusion</vt:lpstr>
      <vt:lpstr>CLIP</vt:lpstr>
      <vt:lpstr>Glide</vt:lpstr>
      <vt:lpstr>DALL-E 2</vt:lpstr>
      <vt:lpstr>Imagen</vt:lpstr>
      <vt:lpstr>Stable Diffusion</vt:lpstr>
      <vt:lpstr>Legal – Getty vs Stable Diffusion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Diffusion</dc:title>
  <dc:creator>Wilson, Steve C. (Cirium-HBE)</dc:creator>
  <cp:lastModifiedBy>Wilson, Steve C. (Cirium-HBE)</cp:lastModifiedBy>
  <cp:revision>4</cp:revision>
  <dcterms:created xsi:type="dcterms:W3CDTF">2023-04-03T00:15:46Z</dcterms:created>
  <dcterms:modified xsi:type="dcterms:W3CDTF">2023-04-20T14:50:22Z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49ac42a-3eb4-4074-b885-aea26bd6241e_Enabled">
    <vt:lpwstr>true</vt:lpwstr>
  </property>
  <property fmtid="{D5CDD505-2E9C-101B-9397-08002B2CF9AE}" pid="3" name="MSIP_Label_549ac42a-3eb4-4074-b885-aea26bd6241e_SetDate">
    <vt:lpwstr>2023-04-04T16:35:23Z</vt:lpwstr>
  </property>
  <property fmtid="{D5CDD505-2E9C-101B-9397-08002B2CF9AE}" pid="4" name="MSIP_Label_549ac42a-3eb4-4074-b885-aea26bd6241e_Method">
    <vt:lpwstr>Standard</vt:lpwstr>
  </property>
  <property fmtid="{D5CDD505-2E9C-101B-9397-08002B2CF9AE}" pid="5" name="MSIP_Label_549ac42a-3eb4-4074-b885-aea26bd6241e_Name">
    <vt:lpwstr>General Business</vt:lpwstr>
  </property>
  <property fmtid="{D5CDD505-2E9C-101B-9397-08002B2CF9AE}" pid="6" name="MSIP_Label_549ac42a-3eb4-4074-b885-aea26bd6241e_SiteId">
    <vt:lpwstr>9274ee3f-9425-4109-a27f-9fb15c10675d</vt:lpwstr>
  </property>
  <property fmtid="{D5CDD505-2E9C-101B-9397-08002B2CF9AE}" pid="7" name="MSIP_Label_549ac42a-3eb4-4074-b885-aea26bd6241e_ActionId">
    <vt:lpwstr>d9c02c95-4a94-43c8-b4ac-17fa0ef7e75d</vt:lpwstr>
  </property>
  <property fmtid="{D5CDD505-2E9C-101B-9397-08002B2CF9AE}" pid="8" name="MSIP_Label_549ac42a-3eb4-4074-b885-aea26bd6241e_ContentBits">
    <vt:lpwstr>0</vt:lpwstr>
  </property>
</Properties>
</file>